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4" r:id="rId3"/>
  </p:sldMasterIdLst>
  <p:sldIdLst>
    <p:sldId id="256" r:id="rId4"/>
    <p:sldId id="305" r:id="rId5"/>
    <p:sldId id="300" r:id="rId6"/>
    <p:sldId id="258" r:id="rId7"/>
    <p:sldId id="301" r:id="rId8"/>
    <p:sldId id="302" r:id="rId9"/>
    <p:sldId id="303" r:id="rId10"/>
    <p:sldId id="259" r:id="rId11"/>
    <p:sldId id="304" r:id="rId12"/>
    <p:sldId id="292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" initials="w" lastIdx="1" clrIdx="0">
    <p:extLst>
      <p:ext uri="{19B8F6BF-5375-455C-9EA6-DF929625EA0E}">
        <p15:presenceInfo xmlns:p15="http://schemas.microsoft.com/office/powerpoint/2012/main" userId="6380fe0a5b25bb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F48"/>
    <a:srgbClr val="005B87"/>
    <a:srgbClr val="113255"/>
    <a:srgbClr val="005B88"/>
    <a:srgbClr val="005A87"/>
    <a:srgbClr val="006EA3"/>
    <a:srgbClr val="00507C"/>
    <a:srgbClr val="00649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6" autoAdjust="0"/>
    <p:restoredTop sz="97499" autoAdjust="0"/>
  </p:normalViewPr>
  <p:slideViewPr>
    <p:cSldViewPr snapToGrid="0" snapToObjects="1">
      <p:cViewPr>
        <p:scale>
          <a:sx n="107" d="100"/>
          <a:sy n="107" d="100"/>
        </p:scale>
        <p:origin x="72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5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0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-1" fmla="*/ 5050118 w 7201580"/>
              <a:gd name="connsiteY0-2" fmla="*/ 74706 h 6858000"/>
              <a:gd name="connsiteX1-3" fmla="*/ 7201580 w 7201580"/>
              <a:gd name="connsiteY1-4" fmla="*/ 0 h 6858000"/>
              <a:gd name="connsiteX2-5" fmla="*/ 7201580 w 7201580"/>
              <a:gd name="connsiteY2-6" fmla="*/ 6858000 h 6858000"/>
              <a:gd name="connsiteX3-7" fmla="*/ 0 w 7201580"/>
              <a:gd name="connsiteY3-8" fmla="*/ 6858000 h 6858000"/>
              <a:gd name="connsiteX4-9" fmla="*/ 5050118 w 7201580"/>
              <a:gd name="connsiteY4-10" fmla="*/ 74706 h 6858000"/>
              <a:gd name="connsiteX0-11" fmla="*/ 5020236 w 7201580"/>
              <a:gd name="connsiteY0-12" fmla="*/ 29883 h 6858000"/>
              <a:gd name="connsiteX1-13" fmla="*/ 7201580 w 7201580"/>
              <a:gd name="connsiteY1-14" fmla="*/ 0 h 6858000"/>
              <a:gd name="connsiteX2-15" fmla="*/ 7201580 w 7201580"/>
              <a:gd name="connsiteY2-16" fmla="*/ 6858000 h 6858000"/>
              <a:gd name="connsiteX3-17" fmla="*/ 0 w 7201580"/>
              <a:gd name="connsiteY3-18" fmla="*/ 6858000 h 6858000"/>
              <a:gd name="connsiteX4-19" fmla="*/ 5020236 w 7201580"/>
              <a:gd name="connsiteY4-20" fmla="*/ 29883 h 6858000"/>
              <a:gd name="connsiteX0-21" fmla="*/ 5020236 w 7201580"/>
              <a:gd name="connsiteY0-22" fmla="*/ 14941 h 6858000"/>
              <a:gd name="connsiteX1-23" fmla="*/ 7201580 w 7201580"/>
              <a:gd name="connsiteY1-24" fmla="*/ 0 h 6858000"/>
              <a:gd name="connsiteX2-25" fmla="*/ 7201580 w 7201580"/>
              <a:gd name="connsiteY2-26" fmla="*/ 6858000 h 6858000"/>
              <a:gd name="connsiteX3-27" fmla="*/ 0 w 7201580"/>
              <a:gd name="connsiteY3-28" fmla="*/ 6858000 h 6858000"/>
              <a:gd name="connsiteX4-29" fmla="*/ 5020236 w 7201580"/>
              <a:gd name="connsiteY4-30" fmla="*/ 14941 h 6858000"/>
              <a:gd name="connsiteX0-31" fmla="*/ 4192180 w 7201580"/>
              <a:gd name="connsiteY0-32" fmla="*/ 1127820 h 6858000"/>
              <a:gd name="connsiteX1-33" fmla="*/ 7201580 w 7201580"/>
              <a:gd name="connsiteY1-34" fmla="*/ 0 h 6858000"/>
              <a:gd name="connsiteX2-35" fmla="*/ 7201580 w 7201580"/>
              <a:gd name="connsiteY2-36" fmla="*/ 6858000 h 6858000"/>
              <a:gd name="connsiteX3-37" fmla="*/ 0 w 7201580"/>
              <a:gd name="connsiteY3-38" fmla="*/ 6858000 h 6858000"/>
              <a:gd name="connsiteX4-39" fmla="*/ 4192180 w 7201580"/>
              <a:gd name="connsiteY4-40" fmla="*/ 1127820 h 6858000"/>
              <a:gd name="connsiteX0-41" fmla="*/ 4192180 w 7210989"/>
              <a:gd name="connsiteY0-42" fmla="*/ 24453 h 5754633"/>
              <a:gd name="connsiteX1-43" fmla="*/ 7210989 w 7210989"/>
              <a:gd name="connsiteY1-44" fmla="*/ 0 h 5754633"/>
              <a:gd name="connsiteX2-45" fmla="*/ 7201580 w 7210989"/>
              <a:gd name="connsiteY2-46" fmla="*/ 5754633 h 5754633"/>
              <a:gd name="connsiteX3-47" fmla="*/ 0 w 7210989"/>
              <a:gd name="connsiteY3-48" fmla="*/ 5754633 h 5754633"/>
              <a:gd name="connsiteX4-49" fmla="*/ 4192180 w 7210989"/>
              <a:gd name="connsiteY4-50" fmla="*/ 24453 h 5754633"/>
              <a:gd name="connsiteX0-51" fmla="*/ 4154542 w 7173351"/>
              <a:gd name="connsiteY0-52" fmla="*/ 24453 h 5754633"/>
              <a:gd name="connsiteX1-53" fmla="*/ 7173351 w 7173351"/>
              <a:gd name="connsiteY1-54" fmla="*/ 0 h 5754633"/>
              <a:gd name="connsiteX2-55" fmla="*/ 7163942 w 7173351"/>
              <a:gd name="connsiteY2-56" fmla="*/ 5754633 h 5754633"/>
              <a:gd name="connsiteX3-57" fmla="*/ 0 w 7173351"/>
              <a:gd name="connsiteY3-58" fmla="*/ 5697562 h 5754633"/>
              <a:gd name="connsiteX4-59" fmla="*/ 4154542 w 7173351"/>
              <a:gd name="connsiteY4-60" fmla="*/ 24453 h 5754633"/>
              <a:gd name="connsiteX0-61" fmla="*/ 4154542 w 7174257"/>
              <a:gd name="connsiteY0-62" fmla="*/ 24453 h 5697562"/>
              <a:gd name="connsiteX1-63" fmla="*/ 7173351 w 7174257"/>
              <a:gd name="connsiteY1-64" fmla="*/ 0 h 5697562"/>
              <a:gd name="connsiteX2-65" fmla="*/ 7173352 w 7174257"/>
              <a:gd name="connsiteY2-66" fmla="*/ 5688051 h 5697562"/>
              <a:gd name="connsiteX3-67" fmla="*/ 0 w 7174257"/>
              <a:gd name="connsiteY3-68" fmla="*/ 5697562 h 5697562"/>
              <a:gd name="connsiteX4-69" fmla="*/ 4154542 w 7174257"/>
              <a:gd name="connsiteY4-70" fmla="*/ 24453 h 56975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-1" fmla="*/ 0 w 2647177"/>
              <a:gd name="connsiteY0-2" fmla="*/ 0 h 1257300"/>
              <a:gd name="connsiteX1-3" fmla="*/ 2647177 w 2647177"/>
              <a:gd name="connsiteY1-4" fmla="*/ 13729 h 1257300"/>
              <a:gd name="connsiteX2-5" fmla="*/ 1768475 w 2647177"/>
              <a:gd name="connsiteY2-6" fmla="*/ 1257300 h 1257300"/>
              <a:gd name="connsiteX3-7" fmla="*/ 0 w 2647177"/>
              <a:gd name="connsiteY3-8" fmla="*/ 1257300 h 1257300"/>
              <a:gd name="connsiteX4-9" fmla="*/ 0 w 2647177"/>
              <a:gd name="connsiteY4-10" fmla="*/ 0 h 1257300"/>
              <a:gd name="connsiteX0-11" fmla="*/ 109838 w 2647177"/>
              <a:gd name="connsiteY0-12" fmla="*/ 0 h 1257300"/>
              <a:gd name="connsiteX1-13" fmla="*/ 2647177 w 2647177"/>
              <a:gd name="connsiteY1-14" fmla="*/ 13729 h 1257300"/>
              <a:gd name="connsiteX2-15" fmla="*/ 1768475 w 2647177"/>
              <a:gd name="connsiteY2-16" fmla="*/ 1257300 h 1257300"/>
              <a:gd name="connsiteX3-17" fmla="*/ 0 w 2647177"/>
              <a:gd name="connsiteY3-18" fmla="*/ 1257300 h 1257300"/>
              <a:gd name="connsiteX4-19" fmla="*/ 109838 w 2647177"/>
              <a:gd name="connsiteY4-20" fmla="*/ 0 h 1257300"/>
              <a:gd name="connsiteX0-21" fmla="*/ 109838 w 2647177"/>
              <a:gd name="connsiteY0-22" fmla="*/ 0 h 1257300"/>
              <a:gd name="connsiteX1-23" fmla="*/ 2647177 w 2647177"/>
              <a:gd name="connsiteY1-24" fmla="*/ 13729 h 1257300"/>
              <a:gd name="connsiteX2-25" fmla="*/ 1706691 w 2647177"/>
              <a:gd name="connsiteY2-26" fmla="*/ 1250435 h 1257300"/>
              <a:gd name="connsiteX3-27" fmla="*/ 0 w 2647177"/>
              <a:gd name="connsiteY3-28" fmla="*/ 1257300 h 1257300"/>
              <a:gd name="connsiteX4-29" fmla="*/ 109838 w 2647177"/>
              <a:gd name="connsiteY4-30" fmla="*/ 0 h 1257300"/>
              <a:gd name="connsiteX0-31" fmla="*/ 114144 w 2647177"/>
              <a:gd name="connsiteY0-32" fmla="*/ 0 h 1248690"/>
              <a:gd name="connsiteX1-33" fmla="*/ 2647177 w 2647177"/>
              <a:gd name="connsiteY1-34" fmla="*/ 5119 h 1248690"/>
              <a:gd name="connsiteX2-35" fmla="*/ 1706691 w 2647177"/>
              <a:gd name="connsiteY2-36" fmla="*/ 1241825 h 1248690"/>
              <a:gd name="connsiteX3-37" fmla="*/ 0 w 2647177"/>
              <a:gd name="connsiteY3-38" fmla="*/ 1248690 h 1248690"/>
              <a:gd name="connsiteX4-39" fmla="*/ 114144 w 2647177"/>
              <a:gd name="connsiteY4-40" fmla="*/ 0 h 1248690"/>
              <a:gd name="connsiteX0-41" fmla="*/ 936415 w 3469448"/>
              <a:gd name="connsiteY0-42" fmla="*/ 0 h 1248690"/>
              <a:gd name="connsiteX1-43" fmla="*/ 3469448 w 3469448"/>
              <a:gd name="connsiteY1-44" fmla="*/ 5119 h 1248690"/>
              <a:gd name="connsiteX2-45" fmla="*/ 2528962 w 3469448"/>
              <a:gd name="connsiteY2-46" fmla="*/ 1241825 h 1248690"/>
              <a:gd name="connsiteX3-47" fmla="*/ 0 w 3469448"/>
              <a:gd name="connsiteY3-48" fmla="*/ 1248690 h 1248690"/>
              <a:gd name="connsiteX4-49" fmla="*/ 936415 w 3469448"/>
              <a:gd name="connsiteY4-50" fmla="*/ 0 h 1248690"/>
              <a:gd name="connsiteX0-51" fmla="*/ 936415 w 3469448"/>
              <a:gd name="connsiteY0-52" fmla="*/ 0 h 1248690"/>
              <a:gd name="connsiteX1-53" fmla="*/ 3469448 w 3469448"/>
              <a:gd name="connsiteY1-54" fmla="*/ 5119 h 1248690"/>
              <a:gd name="connsiteX2-55" fmla="*/ 2528962 w 3469448"/>
              <a:gd name="connsiteY2-56" fmla="*/ 1246131 h 1248690"/>
              <a:gd name="connsiteX3-57" fmla="*/ 0 w 3469448"/>
              <a:gd name="connsiteY3-58" fmla="*/ 1248690 h 1248690"/>
              <a:gd name="connsiteX4-59" fmla="*/ 936415 w 3469448"/>
              <a:gd name="connsiteY4-60" fmla="*/ 0 h 1248690"/>
              <a:gd name="connsiteX0-61" fmla="*/ 936415 w 2535057"/>
              <a:gd name="connsiteY0-62" fmla="*/ 0 h 1248690"/>
              <a:gd name="connsiteX1-63" fmla="*/ 2535057 w 2535057"/>
              <a:gd name="connsiteY1-64" fmla="*/ 5119 h 1248690"/>
              <a:gd name="connsiteX2-65" fmla="*/ 2528962 w 2535057"/>
              <a:gd name="connsiteY2-66" fmla="*/ 1246131 h 1248690"/>
              <a:gd name="connsiteX3-67" fmla="*/ 0 w 2535057"/>
              <a:gd name="connsiteY3-68" fmla="*/ 1248690 h 1248690"/>
              <a:gd name="connsiteX4-69" fmla="*/ 936415 w 2535057"/>
              <a:gd name="connsiteY4-70" fmla="*/ 0 h 1248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>
                <a:latin typeface="Arial" panose="020B0604020202090204"/>
                <a:cs typeface="Arial" panose="020B0604020202090204"/>
              </a:defRPr>
            </a:lvl2pPr>
            <a:lvl3pPr>
              <a:defRPr>
                <a:latin typeface="Arial" panose="020B0604020202090204"/>
                <a:cs typeface="Arial" panose="020B0604020202090204"/>
              </a:defRPr>
            </a:lvl3pPr>
            <a:lvl4pPr>
              <a:defRPr>
                <a:latin typeface="Arial" panose="020B0604020202090204"/>
                <a:cs typeface="Arial" panose="020B0604020202090204"/>
              </a:defRPr>
            </a:lvl4pPr>
            <a:lvl5pPr>
              <a:defRPr>
                <a:latin typeface="Arial" panose="020B0604020202090204"/>
                <a:cs typeface="Arial" panose="020B0604020202090204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/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/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>
                <a:latin typeface="Arial" panose="020B0604020202090204"/>
                <a:cs typeface="Arial" panose="020B0604020202090204"/>
              </a:defRPr>
            </a:lvl2pPr>
            <a:lvl3pPr>
              <a:defRPr sz="2000">
                <a:latin typeface="Arial" panose="020B0604020202090204"/>
                <a:cs typeface="Arial" panose="020B0604020202090204"/>
              </a:defRPr>
            </a:lvl3pPr>
            <a:lvl4pPr>
              <a:defRPr sz="2000">
                <a:latin typeface="Arial" panose="020B0604020202090204"/>
                <a:cs typeface="Arial" panose="020B0604020202090204"/>
              </a:defRPr>
            </a:lvl4pPr>
            <a:lvl5pPr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algn="l">
              <a:defRPr sz="2000">
                <a:latin typeface="Arial" panose="020B0604020202090204"/>
                <a:cs typeface="Arial" panose="020B0604020202090204"/>
              </a:defRPr>
            </a:lvl2pPr>
            <a:lvl3pPr algn="l">
              <a:defRPr sz="2000">
                <a:latin typeface="Arial" panose="020B0604020202090204"/>
                <a:cs typeface="Arial" panose="020B0604020202090204"/>
              </a:defRPr>
            </a:lvl3pPr>
            <a:lvl4pPr algn="l">
              <a:defRPr sz="2000">
                <a:latin typeface="Arial" panose="020B0604020202090204"/>
                <a:cs typeface="Arial" panose="020B0604020202090204"/>
              </a:defRPr>
            </a:lvl4pPr>
            <a:lvl5pPr algn="l">
              <a:defRPr sz="2000">
                <a:latin typeface="Arial" panose="020B0604020202090204"/>
                <a:cs typeface="Arial" panose="020B0604020202090204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 panose="020B0604020202090204"/>
                <a:cs typeface="Arial" panose="020B060402020209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90204"/>
                <a:cs typeface="Arial" panose="020B0604020202090204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cs typeface="Arial" panose="020B060402020209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45" y="1141885"/>
            <a:ext cx="6025928" cy="1430701"/>
          </a:xfrm>
        </p:spPr>
        <p:txBody>
          <a:bodyPr>
            <a:normAutofit/>
          </a:bodyPr>
          <a:lstStyle/>
          <a:p>
            <a:r>
              <a:rPr lang="en-US" dirty="0"/>
              <a:t>Compare CNN and RNN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0378" y="3362527"/>
            <a:ext cx="35688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Hang Wang</a:t>
            </a:r>
          </a:p>
          <a:p>
            <a:endParaRPr lang="en-US" altLang="zh-CN" sz="2800" dirty="0">
              <a:solidFill>
                <a:srgbClr val="E7E6E6">
                  <a:lumMod val="90000"/>
                </a:srgbClr>
              </a:solidFill>
              <a:effectLst>
                <a:outerShdw blurRad="34925" dist="12700" dir="14400000" rotWithShape="0">
                  <a:prstClr val="black">
                    <a:alpha val="21000"/>
                  </a:prstClr>
                </a:outerShdw>
              </a:effectLst>
              <a:latin typeface="Arial" panose="020B0604020202090204"/>
              <a:ea typeface="等线" panose="02010600030101010101" pitchFamily="2" charset="-122"/>
              <a:cs typeface="Arial" panose="020B0604020202090204"/>
            </a:endParaRPr>
          </a:p>
          <a:p>
            <a:r>
              <a:rPr lang="en-US" altLang="zh-CN" sz="2800" dirty="0" err="1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Introductor</a:t>
            </a:r>
            <a:r>
              <a:rPr lang="en-US" altLang="zh-CN" sz="2800" dirty="0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: </a:t>
            </a:r>
            <a:r>
              <a:rPr lang="en-US" altLang="zh-CN" sz="2800" dirty="0" err="1">
                <a:solidFill>
                  <a:srgbClr val="E7E6E6">
                    <a:lumMod val="90000"/>
                  </a:srgb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 panose="020B0604020202090204"/>
                <a:ea typeface="等线" panose="02010600030101010101" pitchFamily="2" charset="-122"/>
                <a:cs typeface="Arial" panose="020B0604020202090204"/>
              </a:rPr>
              <a:t>Prof.Jing</a:t>
            </a:r>
            <a:endParaRPr lang="en-US" altLang="zh-CN" sz="2800" dirty="0">
              <a:solidFill>
                <a:srgbClr val="E7E6E6">
                  <a:lumMod val="90000"/>
                </a:srgbClr>
              </a:solidFill>
              <a:effectLst>
                <a:outerShdw blurRad="34925" dist="12700" dir="14400000" rotWithShape="0">
                  <a:prstClr val="black">
                    <a:alpha val="21000"/>
                  </a:prstClr>
                </a:outerShdw>
              </a:effectLst>
              <a:latin typeface="Arial" panose="020B0604020202090204"/>
              <a:ea typeface="等线" panose="02010600030101010101" pitchFamily="2" charset="-122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042944B-8AF2-45BA-A659-35F4C9CF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63" y="1602499"/>
            <a:ext cx="5492144" cy="35370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2581830-2ABD-42C1-B199-95FF08B337FE}"/>
              </a:ext>
            </a:extLst>
          </p:cNvPr>
          <p:cNvSpPr txBox="1"/>
          <p:nvPr/>
        </p:nvSpPr>
        <p:spPr>
          <a:xfrm>
            <a:off x="2238703" y="362606"/>
            <a:ext cx="691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Compare RNN with CNN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5A0B32-2AB2-4F41-8A22-90B816A36F7A}"/>
              </a:ext>
            </a:extLst>
          </p:cNvPr>
          <p:cNvSpPr txBox="1"/>
          <p:nvPr/>
        </p:nvSpPr>
        <p:spPr>
          <a:xfrm>
            <a:off x="789506" y="1815419"/>
            <a:ext cx="41794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The character of Recurrent Neural Network (RNN) is memory. </a:t>
            </a:r>
          </a:p>
          <a:p>
            <a:endParaRPr lang="en-US" altLang="zh-C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r>
              <a:rPr lang="en-US" altLang="zh-CN" dirty="0">
                <a:solidFill>
                  <a:srgbClr val="272C37"/>
                </a:solidFill>
                <a:latin typeface="Roboto" panose="02000000000000000000" pitchFamily="2" charset="0"/>
              </a:rPr>
              <a:t>In t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his classify-version dataset, for a certain </a:t>
            </a:r>
            <a:r>
              <a:rPr lang="en-US" altLang="zh-CN" dirty="0">
                <a:solidFill>
                  <a:srgbClr val="272C37"/>
                </a:solidFill>
                <a:latin typeface="Roboto" panose="02000000000000000000" pitchFamily="2" charset="0"/>
              </a:rPr>
              <a:t>picture, it don’t have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 strong connect with former or behind pictures.</a:t>
            </a:r>
            <a:endParaRPr lang="en-US" altLang="zh-C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CN" dirty="0"/>
              <a:t> Through this experiment, I found that the CNN model is better than the RNN model to predict in this dataset.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69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D9AFEF-10AE-442B-A87A-CFE07AA7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37" y="1523337"/>
            <a:ext cx="10483326" cy="975070"/>
          </a:xfrm>
        </p:spPr>
        <p:txBody>
          <a:bodyPr/>
          <a:lstStyle/>
          <a:p>
            <a:r>
              <a:rPr lang="en-US" altLang="zh-CN" dirty="0"/>
              <a:t>Thanks for watching!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28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25189F-4FAD-4521-AA51-7F9B75F4C6D4}"/>
              </a:ext>
            </a:extLst>
          </p:cNvPr>
          <p:cNvSpPr txBox="1"/>
          <p:nvPr/>
        </p:nvSpPr>
        <p:spPr>
          <a:xfrm>
            <a:off x="1431817" y="1298002"/>
            <a:ext cx="6106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Fasion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Mnist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Method: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1.Convolutional neural network (CNN)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CN" b="0" i="0" dirty="0">
                <a:solidFill>
                  <a:srgbClr val="272C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Recurrent Neural Network (RNN)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52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D78655-0D3D-41BE-8E8B-32AEA114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example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57A772-189D-478E-91AE-A14BCD93866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693878" y="1561287"/>
            <a:ext cx="6780700" cy="35598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41689C-3DCD-459D-9FB7-0C1841E43250}"/>
              </a:ext>
            </a:extLst>
          </p:cNvPr>
          <p:cNvSpPr txBox="1"/>
          <p:nvPr/>
        </p:nvSpPr>
        <p:spPr>
          <a:xfrm>
            <a:off x="5869965" y="4973547"/>
            <a:ext cx="442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Structure of data is 1*28*28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789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948DAC5D-D7BD-4752-A501-A4C8CC494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5" b="9098"/>
          <a:stretch/>
        </p:blipFill>
        <p:spPr>
          <a:xfrm>
            <a:off x="2707516" y="351405"/>
            <a:ext cx="9054149" cy="27556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09AA2-4B10-44D1-8D70-C7B752206D7F}"/>
              </a:ext>
            </a:extLst>
          </p:cNvPr>
          <p:cNvSpPr txBox="1"/>
          <p:nvPr/>
        </p:nvSpPr>
        <p:spPr>
          <a:xfrm>
            <a:off x="288395" y="3430174"/>
            <a:ext cx="251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Structure of data is 1*28*28 </a:t>
            </a:r>
          </a:p>
          <a:p>
            <a:endParaRPr lang="en-US" altLang="zh-CN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4893C4-4358-477C-BB89-1BC31223CA06}"/>
              </a:ext>
            </a:extLst>
          </p:cNvPr>
          <p:cNvSpPr txBox="1"/>
          <p:nvPr/>
        </p:nvSpPr>
        <p:spPr>
          <a:xfrm>
            <a:off x="2392893" y="4316719"/>
            <a:ext cx="1632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Padding size =2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4F5E21-53BC-42BF-8B10-3A203BD33341}"/>
              </a:ext>
            </a:extLst>
          </p:cNvPr>
          <p:cNvSpPr txBox="1"/>
          <p:nvPr/>
        </p:nvSpPr>
        <p:spPr>
          <a:xfrm>
            <a:off x="3812845" y="4232370"/>
            <a:ext cx="1837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Filter-num=6 </a:t>
            </a:r>
          </a:p>
          <a:p>
            <a:r>
              <a:rPr lang="en-US" altLang="zh-CN" sz="1600" dirty="0"/>
              <a:t>Filter-size =(6*5*5)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14CAA7-CFEC-4D5C-B801-EEAA4FB11653}"/>
              </a:ext>
            </a:extLst>
          </p:cNvPr>
          <p:cNvSpPr txBox="1"/>
          <p:nvPr/>
        </p:nvSpPr>
        <p:spPr>
          <a:xfrm>
            <a:off x="5575561" y="4224047"/>
            <a:ext cx="1476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Maxpool</a:t>
            </a:r>
            <a:r>
              <a:rPr lang="en-US" altLang="zh-CN" sz="1600" dirty="0"/>
              <a:t>-size</a:t>
            </a:r>
          </a:p>
          <a:p>
            <a:r>
              <a:rPr lang="en-US" altLang="zh-CN" sz="1600" dirty="0"/>
              <a:t>=(2*2)Stride=2</a:t>
            </a:r>
            <a:endParaRPr lang="zh-CN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183065E-9F6B-4FEC-96C3-FA0E68702812}"/>
              </a:ext>
            </a:extLst>
          </p:cNvPr>
          <p:cNvSpPr txBox="1"/>
          <p:nvPr/>
        </p:nvSpPr>
        <p:spPr>
          <a:xfrm>
            <a:off x="6934412" y="4251286"/>
            <a:ext cx="209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Filter-num=16</a:t>
            </a:r>
          </a:p>
          <a:p>
            <a:r>
              <a:rPr lang="en-US" altLang="zh-CN" sz="1600" dirty="0"/>
              <a:t>Filter-size =(6*5*5)</a:t>
            </a:r>
            <a:endParaRPr lang="zh-CN" alt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41DF2A4-8726-4C2F-BC02-6752616916CB}"/>
              </a:ext>
            </a:extLst>
          </p:cNvPr>
          <p:cNvSpPr txBox="1"/>
          <p:nvPr/>
        </p:nvSpPr>
        <p:spPr>
          <a:xfrm>
            <a:off x="8674825" y="4221238"/>
            <a:ext cx="1687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Maxpool</a:t>
            </a:r>
            <a:r>
              <a:rPr lang="en-US" altLang="zh-CN" sz="1600" dirty="0"/>
              <a:t>-size</a:t>
            </a:r>
          </a:p>
          <a:p>
            <a:r>
              <a:rPr lang="en-US" altLang="zh-CN" sz="1600" dirty="0"/>
              <a:t>=(2*2)Stripe=2</a:t>
            </a:r>
            <a:endParaRPr lang="zh-CN" altLang="en-US" sz="1600" dirty="0"/>
          </a:p>
          <a:p>
            <a:endParaRPr lang="en-US" altLang="zh-CN" dirty="0"/>
          </a:p>
        </p:txBody>
      </p:sp>
      <p:sp>
        <p:nvSpPr>
          <p:cNvPr id="43" name="流程图: 可选过程 42">
            <a:extLst>
              <a:ext uri="{FF2B5EF4-FFF2-40B4-BE49-F238E27FC236}">
                <a16:creationId xmlns:a16="http://schemas.microsoft.com/office/drawing/2014/main" id="{74B96537-A500-4DA7-B3EC-E334EBFC6545}"/>
              </a:ext>
            </a:extLst>
          </p:cNvPr>
          <p:cNvSpPr/>
          <p:nvPr/>
        </p:nvSpPr>
        <p:spPr>
          <a:xfrm>
            <a:off x="4333891" y="3430173"/>
            <a:ext cx="995947" cy="560709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r>
              <a:rPr lang="en-US" altLang="zh-CN" sz="1800" dirty="0"/>
              <a:t> </a:t>
            </a:r>
            <a:endParaRPr lang="en-US" altLang="zh-CN" dirty="0"/>
          </a:p>
        </p:txBody>
      </p:sp>
      <p:sp>
        <p:nvSpPr>
          <p:cNvPr id="44" name="流程图: 可选过程 43">
            <a:extLst>
              <a:ext uri="{FF2B5EF4-FFF2-40B4-BE49-F238E27FC236}">
                <a16:creationId xmlns:a16="http://schemas.microsoft.com/office/drawing/2014/main" id="{2DF580EB-7945-4ECB-AB70-876A96686BED}"/>
              </a:ext>
            </a:extLst>
          </p:cNvPr>
          <p:cNvSpPr/>
          <p:nvPr/>
        </p:nvSpPr>
        <p:spPr>
          <a:xfrm>
            <a:off x="5685358" y="3390114"/>
            <a:ext cx="1085842" cy="57808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maxpool</a:t>
            </a:r>
            <a:endParaRPr lang="zh-CN" altLang="en-US" dirty="0"/>
          </a:p>
        </p:txBody>
      </p: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F484F049-E144-4F7A-AF5E-F1154C1BE20B}"/>
              </a:ext>
            </a:extLst>
          </p:cNvPr>
          <p:cNvSpPr/>
          <p:nvPr/>
        </p:nvSpPr>
        <p:spPr>
          <a:xfrm>
            <a:off x="2975488" y="3430174"/>
            <a:ext cx="995947" cy="560709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padding</a:t>
            </a:r>
            <a:endParaRPr lang="zh-CN" altLang="en-US" dirty="0"/>
          </a:p>
        </p:txBody>
      </p:sp>
      <p:sp>
        <p:nvSpPr>
          <p:cNvPr id="46" name="流程图: 可选过程 45">
            <a:extLst>
              <a:ext uri="{FF2B5EF4-FFF2-40B4-BE49-F238E27FC236}">
                <a16:creationId xmlns:a16="http://schemas.microsoft.com/office/drawing/2014/main" id="{13938C8E-7028-4E93-A67A-0D429BCA9DC0}"/>
              </a:ext>
            </a:extLst>
          </p:cNvPr>
          <p:cNvSpPr/>
          <p:nvPr/>
        </p:nvSpPr>
        <p:spPr>
          <a:xfrm>
            <a:off x="7052211" y="3390114"/>
            <a:ext cx="1008070" cy="569394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endParaRPr lang="zh-CN" altLang="en-US" dirty="0"/>
          </a:p>
        </p:txBody>
      </p:sp>
      <p:sp>
        <p:nvSpPr>
          <p:cNvPr id="52" name="流程图: 可选过程 51">
            <a:extLst>
              <a:ext uri="{FF2B5EF4-FFF2-40B4-BE49-F238E27FC236}">
                <a16:creationId xmlns:a16="http://schemas.microsoft.com/office/drawing/2014/main" id="{9E636A14-7E08-4DE0-ACF4-022DE124F162}"/>
              </a:ext>
            </a:extLst>
          </p:cNvPr>
          <p:cNvSpPr/>
          <p:nvPr/>
        </p:nvSpPr>
        <p:spPr>
          <a:xfrm>
            <a:off x="8485123" y="3375090"/>
            <a:ext cx="1164188" cy="593104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 err="1"/>
              <a:t>maxpool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3" name="流程图: 可选过程 52">
            <a:extLst>
              <a:ext uri="{FF2B5EF4-FFF2-40B4-BE49-F238E27FC236}">
                <a16:creationId xmlns:a16="http://schemas.microsoft.com/office/drawing/2014/main" id="{2B73742F-D341-4D12-B15B-9BA69F3347B7}"/>
              </a:ext>
            </a:extLst>
          </p:cNvPr>
          <p:cNvSpPr/>
          <p:nvPr/>
        </p:nvSpPr>
        <p:spPr>
          <a:xfrm>
            <a:off x="9987033" y="3375090"/>
            <a:ext cx="1264172" cy="57808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Fully-connect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7D48DFA-2C57-4F4F-B07D-8B85D19C3E70}"/>
              </a:ext>
            </a:extLst>
          </p:cNvPr>
          <p:cNvSpPr txBox="1"/>
          <p:nvPr/>
        </p:nvSpPr>
        <p:spPr>
          <a:xfrm>
            <a:off x="10182617" y="4251286"/>
            <a:ext cx="1485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Fully-connect</a:t>
            </a:r>
          </a:p>
          <a:p>
            <a:r>
              <a:rPr lang="en-US" altLang="zh-CN" sz="1600" dirty="0"/>
              <a:t>16*5*5</a:t>
            </a:r>
            <a:endParaRPr lang="zh-CN" altLang="en-US" sz="16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BA5A85B-3D48-4999-B7D1-617A4AE1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of this structure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267F73-9834-42BE-8E07-A13E5D6D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50" y="643466"/>
            <a:ext cx="5373832" cy="5568739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C440B91-C31E-4E6B-926A-5614F8C1053D}"/>
              </a:ext>
            </a:extLst>
          </p:cNvPr>
          <p:cNvSpPr/>
          <p:nvPr/>
        </p:nvSpPr>
        <p:spPr>
          <a:xfrm>
            <a:off x="9389326" y="2930541"/>
            <a:ext cx="1895707" cy="553101"/>
          </a:xfrm>
          <a:prstGeom prst="wedgeRoundRectCallout">
            <a:avLst>
              <a:gd name="adj1" fmla="val -116799"/>
              <a:gd name="adj2" fmla="val 4959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Active function is 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64688EC7-D779-47BF-8428-C7595FC678D5}"/>
              </a:ext>
            </a:extLst>
          </p:cNvPr>
          <p:cNvSpPr/>
          <p:nvPr/>
        </p:nvSpPr>
        <p:spPr>
          <a:xfrm>
            <a:off x="4068991" y="1011464"/>
            <a:ext cx="1962616" cy="1058201"/>
          </a:xfrm>
          <a:prstGeom prst="wedgeRoundRectCallout">
            <a:avLst>
              <a:gd name="adj1" fmla="val 88710"/>
              <a:gd name="adj2" fmla="val 18592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Pooling size=(2*2)</a:t>
            </a:r>
          </a:p>
          <a:p>
            <a:pPr algn="ctr"/>
            <a:r>
              <a:rPr lang="en-US" altLang="zh-CN" dirty="0"/>
              <a:t>Stripe 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37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C0B3C2-3681-43CC-B679-B16864E2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81" y="814552"/>
            <a:ext cx="6142311" cy="3454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A7380B-A410-4CF9-ADF6-80757224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83" y="683172"/>
            <a:ext cx="5884392" cy="38467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EEBE60-0A2D-4AC2-A1D5-BB5762E43399}"/>
              </a:ext>
            </a:extLst>
          </p:cNvPr>
          <p:cNvSpPr txBox="1"/>
          <p:nvPr/>
        </p:nvSpPr>
        <p:spPr>
          <a:xfrm>
            <a:off x="1605568" y="4529910"/>
            <a:ext cx="403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Loss-epoch graph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BF62BD-6343-410E-AE3C-8B9080EABD54}"/>
              </a:ext>
            </a:extLst>
          </p:cNvPr>
          <p:cNvSpPr txBox="1"/>
          <p:nvPr/>
        </p:nvSpPr>
        <p:spPr>
          <a:xfrm>
            <a:off x="7174161" y="4554267"/>
            <a:ext cx="390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Accuracy-epoch graph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3F2E33-5BBA-4B5C-A99E-04CC66A9B25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400425" y="1862931"/>
            <a:ext cx="5391150" cy="3400425"/>
          </a:xfrm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01619EFE-A3E9-4749-AE46-0C912FA7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Accuracy of  each class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82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    </a:t>
            </a: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01709A21-F060-472C-8338-A4BA3B23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15" y="870574"/>
            <a:ext cx="8434552" cy="43988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6530A8-99CC-4FCC-B893-555C006BA9B2}"/>
              </a:ext>
            </a:extLst>
          </p:cNvPr>
          <p:cNvSpPr txBox="1"/>
          <p:nvPr/>
        </p:nvSpPr>
        <p:spPr>
          <a:xfrm>
            <a:off x="2025061" y="271897"/>
            <a:ext cx="699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 structure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0FC4D7D7-A5F6-4C3F-84DE-06C9034E159A}"/>
              </a:ext>
            </a:extLst>
          </p:cNvPr>
          <p:cNvSpPr/>
          <p:nvPr/>
        </p:nvSpPr>
        <p:spPr>
          <a:xfrm>
            <a:off x="9322419" y="1363883"/>
            <a:ext cx="1931391" cy="1208793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Activate function is 'tanh'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5828F5-B272-4679-B31A-CAA09430592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75434" y="447381"/>
            <a:ext cx="5805522" cy="4609601"/>
          </a:xfrm>
          <a:prstGeom prst="rect">
            <a:avLst/>
          </a:prstGeo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276B6-1BF0-4488-98DA-3FE75F47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" y="532857"/>
            <a:ext cx="6237398" cy="44386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C48B854-0B5C-4DEB-AEC1-C5E4FF431EFD}"/>
              </a:ext>
            </a:extLst>
          </p:cNvPr>
          <p:cNvSpPr txBox="1"/>
          <p:nvPr/>
        </p:nvSpPr>
        <p:spPr>
          <a:xfrm>
            <a:off x="2123406" y="4939748"/>
            <a:ext cx="454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Lost –loop graph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BB970D-C64F-4D4A-B455-00C38F9B55F5}"/>
              </a:ext>
            </a:extLst>
          </p:cNvPr>
          <p:cNvSpPr txBox="1"/>
          <p:nvPr/>
        </p:nvSpPr>
        <p:spPr>
          <a:xfrm>
            <a:off x="7527871" y="4871431"/>
            <a:ext cx="299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Epoch –accuracy graph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09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13255"/>
      </a:accent1>
      <a:accent2>
        <a:srgbClr val="2060A2"/>
      </a:accent2>
      <a:accent3>
        <a:srgbClr val="2C85E0"/>
      </a:accent3>
      <a:accent4>
        <a:srgbClr val="170312"/>
      </a:accent4>
      <a:accent5>
        <a:srgbClr val="A9ACA9"/>
      </a:accent5>
      <a:accent6>
        <a:srgbClr val="C9C9C9"/>
      </a:accent6>
      <a:hlink>
        <a:srgbClr val="11325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13255"/>
    </a:accent1>
    <a:accent2>
      <a:srgbClr val="2060A2"/>
    </a:accent2>
    <a:accent3>
      <a:srgbClr val="2C85E0"/>
    </a:accent3>
    <a:accent4>
      <a:srgbClr val="170312"/>
    </a:accent4>
    <a:accent5>
      <a:srgbClr val="A9ACA9"/>
    </a:accent5>
    <a:accent6>
      <a:srgbClr val="C9C9C9"/>
    </a:accent6>
    <a:hlink>
      <a:srgbClr val="11325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192</Words>
  <Application>Microsoft Office PowerPoint</Application>
  <PresentationFormat>宽屏</PresentationFormat>
  <Paragraphs>52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1_Office Theme</vt:lpstr>
      <vt:lpstr>2_Office Theme</vt:lpstr>
      <vt:lpstr>Compare CNN and RNN</vt:lpstr>
      <vt:lpstr>PowerPoint 演示文稿</vt:lpstr>
      <vt:lpstr>Data example</vt:lpstr>
      <vt:lpstr>PowerPoint 演示文稿</vt:lpstr>
      <vt:lpstr>Code of this structure </vt:lpstr>
      <vt:lpstr>PowerPoint 演示文稿</vt:lpstr>
      <vt:lpstr>Accuracy of  each class </vt:lpstr>
      <vt:lpstr>              </vt:lpstr>
      <vt:lpstr>PowerPoint 演示文稿</vt:lpstr>
      <vt:lpstr>PowerPoint 演示文稿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Wang, Hang</cp:lastModifiedBy>
  <cp:revision>40</cp:revision>
  <dcterms:created xsi:type="dcterms:W3CDTF">2021-12-01T02:21:09Z</dcterms:created>
  <dcterms:modified xsi:type="dcterms:W3CDTF">2022-03-23T16:36:46Z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